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sldIdLst>
    <p:sldId id="256" r:id="rId2"/>
    <p:sldId id="257" r:id="rId3"/>
    <p:sldId id="258" r:id="rId4"/>
    <p:sldId id="263" r:id="rId5"/>
    <p:sldId id="269" r:id="rId6"/>
    <p:sldId id="270" r:id="rId7"/>
    <p:sldId id="262" r:id="rId8"/>
    <p:sldId id="259" r:id="rId9"/>
    <p:sldId id="260" r:id="rId10"/>
    <p:sldId id="261" r:id="rId11"/>
    <p:sldId id="264" r:id="rId12"/>
    <p:sldId id="265" r:id="rId13"/>
    <p:sldId id="266" r:id="rId14"/>
    <p:sldId id="271" r:id="rId15"/>
    <p:sldId id="267" r:id="rId16"/>
    <p:sldId id="268"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5" d="100"/>
          <a:sy n="115" d="100"/>
        </p:scale>
        <p:origin x="-98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9/5/15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9/5/15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9/5/15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9/5/15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9/5/15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9/5/15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9/5/15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9/5/15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9/5/15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9/5/15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9/5/15</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9/5/15</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Understanding Grades</a:t>
            </a:r>
            <a:endParaRPr lang="en-US" dirty="0"/>
          </a:p>
        </p:txBody>
      </p:sp>
      <p:sp>
        <p:nvSpPr>
          <p:cNvPr id="3" name="Subtitle 2"/>
          <p:cNvSpPr>
            <a:spLocks noGrp="1"/>
          </p:cNvSpPr>
          <p:nvPr>
            <p:ph type="subTitle" idx="1"/>
          </p:nvPr>
        </p:nvSpPr>
        <p:spPr>
          <a:xfrm>
            <a:off x="840409" y="4572000"/>
            <a:ext cx="1191591" cy="563217"/>
          </a:xfrm>
        </p:spPr>
        <p:txBody>
          <a:bodyPr/>
          <a:lstStyle/>
          <a:p>
            <a:r>
              <a:rPr lang="en-US" dirty="0" smtClean="0"/>
              <a:t>Mr. Pores</a:t>
            </a:r>
            <a:endParaRPr lang="en-US" dirty="0"/>
          </a:p>
        </p:txBody>
      </p:sp>
      <p:pic>
        <p:nvPicPr>
          <p:cNvPr id="5" name="Picture 4" descr="MP900439513[1].jpg"/>
          <p:cNvPicPr>
            <a:picLocks noChangeAspect="1"/>
          </p:cNvPicPr>
          <p:nvPr/>
        </p:nvPicPr>
        <p:blipFill rotWithShape="1">
          <a:blip r:embed="rId2">
            <a:extLst>
              <a:ext uri="{28A0092B-C50C-407E-A947-70E740481C1C}">
                <a14:useLocalDpi xmlns:a14="http://schemas.microsoft.com/office/drawing/2010/main" val="0"/>
              </a:ext>
            </a:extLst>
          </a:blip>
          <a:srcRect b="26903"/>
          <a:stretch/>
        </p:blipFill>
        <p:spPr>
          <a:xfrm>
            <a:off x="4284869" y="4287713"/>
            <a:ext cx="3776871" cy="1843147"/>
          </a:xfrm>
          <a:prstGeom prst="rect">
            <a:avLst/>
          </a:prstGeom>
        </p:spPr>
      </p:pic>
    </p:spTree>
    <p:extLst>
      <p:ext uri="{BB962C8B-B14F-4D97-AF65-F5344CB8AC3E}">
        <p14:creationId xmlns:p14="http://schemas.microsoft.com/office/powerpoint/2010/main" val="4066536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4755322" cy="1216232"/>
          </a:xfrm>
        </p:spPr>
        <p:txBody>
          <a:bodyPr/>
          <a:lstStyle/>
          <a:p>
            <a:r>
              <a:rPr lang="en-US" dirty="0" smtClean="0"/>
              <a:t>Sample Standards-based grades:</a:t>
            </a:r>
            <a:endParaRPr lang="en-US" dirty="0"/>
          </a:p>
        </p:txBody>
      </p:sp>
      <p:sp>
        <p:nvSpPr>
          <p:cNvPr id="3" name="Content Placeholder 2"/>
          <p:cNvSpPr>
            <a:spLocks noGrp="1"/>
          </p:cNvSpPr>
          <p:nvPr>
            <p:ph idx="1"/>
          </p:nvPr>
        </p:nvSpPr>
        <p:spPr>
          <a:xfrm>
            <a:off x="457200" y="2240722"/>
            <a:ext cx="7620000" cy="3744843"/>
          </a:xfrm>
        </p:spPr>
        <p:txBody>
          <a:bodyPr>
            <a:normAutofit lnSpcReduction="10000"/>
          </a:bodyPr>
          <a:lstStyle/>
          <a:p>
            <a:pPr lvl="1"/>
            <a:r>
              <a:rPr lang="en-US" dirty="0" smtClean="0"/>
              <a:t>Divide the number of points earned by the number of assignments:</a:t>
            </a:r>
          </a:p>
          <a:p>
            <a:pPr lvl="1"/>
            <a:r>
              <a:rPr lang="en-US" dirty="0" smtClean="0"/>
              <a:t>Reading </a:t>
            </a:r>
            <a:r>
              <a:rPr lang="en-US" dirty="0"/>
              <a:t>Comprehension = </a:t>
            </a:r>
            <a:r>
              <a:rPr lang="en-US" dirty="0" smtClean="0"/>
              <a:t>14/ 16 </a:t>
            </a:r>
            <a:r>
              <a:rPr lang="en-US" dirty="0"/>
              <a:t>points </a:t>
            </a:r>
            <a:r>
              <a:rPr lang="en-US" dirty="0" smtClean="0"/>
              <a:t>earned (avg. = 14/ 4 = 3.75)</a:t>
            </a:r>
            <a:endParaRPr lang="en-US" dirty="0"/>
          </a:p>
          <a:p>
            <a:pPr lvl="1"/>
            <a:r>
              <a:rPr lang="en-US" dirty="0"/>
              <a:t>Analytical Paragraph = </a:t>
            </a:r>
            <a:r>
              <a:rPr lang="en-US" dirty="0" smtClean="0"/>
              <a:t>10/ 12 </a:t>
            </a:r>
            <a:r>
              <a:rPr lang="en-US" dirty="0"/>
              <a:t>points earned </a:t>
            </a:r>
            <a:r>
              <a:rPr lang="en-US" dirty="0" smtClean="0"/>
              <a:t>(avg. = 10/ 3 = 3.33)</a:t>
            </a:r>
            <a:endParaRPr lang="en-US" dirty="0"/>
          </a:p>
          <a:p>
            <a:pPr lvl="1"/>
            <a:r>
              <a:rPr lang="en-US" dirty="0"/>
              <a:t>Independent Writing = </a:t>
            </a:r>
            <a:r>
              <a:rPr lang="en-US" dirty="0" smtClean="0"/>
              <a:t>20/ 32 </a:t>
            </a:r>
            <a:r>
              <a:rPr lang="en-US" dirty="0"/>
              <a:t>points earned </a:t>
            </a:r>
            <a:r>
              <a:rPr lang="en-US" dirty="0" smtClean="0"/>
              <a:t>(avg. = 20/ 8 = 2.5)</a:t>
            </a:r>
            <a:endParaRPr lang="en-US" dirty="0"/>
          </a:p>
          <a:p>
            <a:pPr lvl="1"/>
            <a:r>
              <a:rPr lang="en-US" dirty="0"/>
              <a:t>Independent Reading = </a:t>
            </a:r>
            <a:r>
              <a:rPr lang="en-US" dirty="0" smtClean="0"/>
              <a:t>0/ 4 </a:t>
            </a:r>
            <a:r>
              <a:rPr lang="en-US" dirty="0"/>
              <a:t>points earned </a:t>
            </a:r>
            <a:r>
              <a:rPr lang="en-US" dirty="0" smtClean="0"/>
              <a:t>(avg. = 0/ 1 = 0)</a:t>
            </a:r>
          </a:p>
          <a:p>
            <a:pPr lvl="1"/>
            <a:r>
              <a:rPr lang="en-US" dirty="0" smtClean="0"/>
              <a:t>Add all category total avg.’s and divide by the number of categories:</a:t>
            </a:r>
          </a:p>
          <a:p>
            <a:pPr lvl="1"/>
            <a:r>
              <a:rPr lang="en-US" dirty="0" smtClean="0"/>
              <a:t>3.75 + 3.33 + 2.5 + 0 = 9.58</a:t>
            </a:r>
          </a:p>
          <a:p>
            <a:pPr lvl="1"/>
            <a:r>
              <a:rPr lang="en-US" dirty="0" smtClean="0"/>
              <a:t>9.58/ 4 = 2.4</a:t>
            </a:r>
            <a:endParaRPr lang="en-US" dirty="0"/>
          </a:p>
          <a:p>
            <a:pPr marL="114300" indent="0">
              <a:buNone/>
            </a:pPr>
            <a:endParaRPr lang="en-US" dirty="0"/>
          </a:p>
        </p:txBody>
      </p:sp>
      <p:pic>
        <p:nvPicPr>
          <p:cNvPr id="4" name="Picture 3" descr="sampl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8087" y="0"/>
            <a:ext cx="3048000" cy="2048256"/>
          </a:xfrm>
          <a:prstGeom prst="rect">
            <a:avLst/>
          </a:prstGeom>
        </p:spPr>
      </p:pic>
    </p:spTree>
    <p:extLst>
      <p:ext uri="{BB962C8B-B14F-4D97-AF65-F5344CB8AC3E}">
        <p14:creationId xmlns:p14="http://schemas.microsoft.com/office/powerpoint/2010/main" val="1052444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Grading Scale</a:t>
            </a:r>
            <a:endParaRPr lang="en-US" dirty="0"/>
          </a:p>
        </p:txBody>
      </p:sp>
      <p:sp>
        <p:nvSpPr>
          <p:cNvPr id="3" name="Content Placeholder 2"/>
          <p:cNvSpPr>
            <a:spLocks noGrp="1"/>
          </p:cNvSpPr>
          <p:nvPr>
            <p:ph idx="1"/>
          </p:nvPr>
        </p:nvSpPr>
        <p:spPr>
          <a:xfrm>
            <a:off x="457199" y="1600200"/>
            <a:ext cx="7516192" cy="4970670"/>
          </a:xfrm>
        </p:spPr>
        <p:txBody>
          <a:bodyPr>
            <a:normAutofit lnSpcReduction="10000"/>
          </a:bodyPr>
          <a:lstStyle/>
          <a:p>
            <a:r>
              <a:rPr lang="en-US" dirty="0" smtClean="0"/>
              <a:t>Let’s look at the class grading scale and apply our example:</a:t>
            </a:r>
          </a:p>
          <a:p>
            <a:r>
              <a:rPr lang="en-US" dirty="0" smtClean="0"/>
              <a:t>The class grading scale is based on the 4-point scale developed by Robert </a:t>
            </a:r>
            <a:r>
              <a:rPr lang="en-US" dirty="0" err="1" smtClean="0"/>
              <a:t>Marzano</a:t>
            </a:r>
            <a:r>
              <a:rPr lang="en-US" dirty="0" smtClean="0"/>
              <a:t> in </a:t>
            </a:r>
            <a:r>
              <a:rPr lang="en-US" i="1" dirty="0" smtClean="0"/>
              <a:t>Classroom Assessment and Grading that Works </a:t>
            </a:r>
            <a:r>
              <a:rPr lang="en-US" dirty="0" smtClean="0"/>
              <a:t>(2006)</a:t>
            </a:r>
            <a:r>
              <a:rPr lang="en-US" dirty="0" smtClean="0"/>
              <a:t>, and proven to show the most accurate indication of your TRUE skill level based on the various mandated standards</a:t>
            </a:r>
          </a:p>
          <a:p>
            <a:r>
              <a:rPr lang="en-US" dirty="0" smtClean="0"/>
              <a:t>4 = Advanced, beyond mastery (A = 87.5% - 100%)</a:t>
            </a:r>
          </a:p>
          <a:p>
            <a:r>
              <a:rPr lang="en-US" dirty="0" smtClean="0"/>
              <a:t>3 = Proficient, shows mastery (B = 62.5% = 87.49%)</a:t>
            </a:r>
          </a:p>
          <a:p>
            <a:r>
              <a:rPr lang="en-US" dirty="0" smtClean="0"/>
              <a:t>2 = Basic, shows some mastery (C = 37.5% - 62.49%)</a:t>
            </a:r>
          </a:p>
          <a:p>
            <a:r>
              <a:rPr lang="en-US" dirty="0" smtClean="0"/>
              <a:t>1 = Approaching Basic with full effort</a:t>
            </a:r>
          </a:p>
          <a:p>
            <a:pPr lvl="1"/>
            <a:r>
              <a:rPr lang="en-US" dirty="0" smtClean="0"/>
              <a:t>Although a 1 will help indicate your need to redo an assignment, final grades of D are not awarded in this class, as they show your need to continue working towards a basic mastery</a:t>
            </a:r>
          </a:p>
          <a:p>
            <a:r>
              <a:rPr lang="en-US" dirty="0" smtClean="0"/>
              <a:t>0 = 0% - 37.49%</a:t>
            </a:r>
          </a:p>
        </p:txBody>
      </p:sp>
      <p:pic>
        <p:nvPicPr>
          <p:cNvPr id="5" name="Picture 4" descr="tumblr_lqxmy0b9db1qjp4d3o1_128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6349" y="249401"/>
            <a:ext cx="1998870" cy="1350799"/>
          </a:xfrm>
          <a:prstGeom prst="rect">
            <a:avLst/>
          </a:prstGeom>
        </p:spPr>
      </p:pic>
    </p:spTree>
    <p:extLst>
      <p:ext uri="{BB962C8B-B14F-4D97-AF65-F5344CB8AC3E}">
        <p14:creationId xmlns:p14="http://schemas.microsoft.com/office/powerpoint/2010/main" val="1100997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Grade</a:t>
            </a:r>
            <a:endParaRPr lang="en-US" dirty="0"/>
          </a:p>
        </p:txBody>
      </p:sp>
      <p:sp>
        <p:nvSpPr>
          <p:cNvPr id="3" name="Content Placeholder 2"/>
          <p:cNvSpPr>
            <a:spLocks noGrp="1"/>
          </p:cNvSpPr>
          <p:nvPr>
            <p:ph idx="1"/>
          </p:nvPr>
        </p:nvSpPr>
        <p:spPr>
          <a:xfrm>
            <a:off x="457200" y="2091326"/>
            <a:ext cx="7620000" cy="4800600"/>
          </a:xfrm>
        </p:spPr>
        <p:txBody>
          <a:bodyPr/>
          <a:lstStyle/>
          <a:p>
            <a:r>
              <a:rPr lang="en-US" dirty="0" smtClean="0"/>
              <a:t>Our sample grade was calculated as a 2.4, so based on the class grading scale of:</a:t>
            </a:r>
          </a:p>
          <a:p>
            <a:r>
              <a:rPr lang="en-US" dirty="0" smtClean="0"/>
              <a:t>A </a:t>
            </a:r>
            <a:r>
              <a:rPr lang="en-US" dirty="0"/>
              <a:t>= 87.5% - 100</a:t>
            </a:r>
            <a:r>
              <a:rPr lang="en-US" dirty="0" smtClean="0"/>
              <a:t>%</a:t>
            </a:r>
            <a:endParaRPr lang="en-US" dirty="0"/>
          </a:p>
          <a:p>
            <a:r>
              <a:rPr lang="en-US" dirty="0" smtClean="0"/>
              <a:t>B </a:t>
            </a:r>
            <a:r>
              <a:rPr lang="en-US" dirty="0"/>
              <a:t>= 62.5% = 87.49</a:t>
            </a:r>
            <a:r>
              <a:rPr lang="en-US" dirty="0" smtClean="0"/>
              <a:t>%</a:t>
            </a:r>
            <a:endParaRPr lang="en-US" dirty="0"/>
          </a:p>
          <a:p>
            <a:r>
              <a:rPr lang="en-US" dirty="0" smtClean="0"/>
              <a:t>C </a:t>
            </a:r>
            <a:r>
              <a:rPr lang="en-US" dirty="0"/>
              <a:t>= 37.5% - 62.49</a:t>
            </a:r>
            <a:r>
              <a:rPr lang="en-US" dirty="0" smtClean="0"/>
              <a:t>%</a:t>
            </a:r>
          </a:p>
          <a:p>
            <a:r>
              <a:rPr lang="en-US" dirty="0" smtClean="0"/>
              <a:t>F = 0% - 37.49%</a:t>
            </a:r>
          </a:p>
          <a:p>
            <a:endParaRPr lang="en-US" dirty="0"/>
          </a:p>
          <a:p>
            <a:r>
              <a:rPr lang="en-US" dirty="0" smtClean="0"/>
              <a:t>Converting the sample grade to a percentage:</a:t>
            </a:r>
          </a:p>
          <a:p>
            <a:pPr lvl="1"/>
            <a:r>
              <a:rPr lang="en-US" dirty="0" smtClean="0"/>
              <a:t>2.4/ 4 = 0.6</a:t>
            </a:r>
          </a:p>
          <a:p>
            <a:pPr lvl="1"/>
            <a:r>
              <a:rPr lang="en-US" dirty="0" smtClean="0"/>
              <a:t>0.6 x 100 = 60%</a:t>
            </a:r>
          </a:p>
          <a:p>
            <a:pPr lvl="1"/>
            <a:r>
              <a:rPr lang="en-US" dirty="0" smtClean="0"/>
              <a:t>60% = C</a:t>
            </a:r>
          </a:p>
          <a:p>
            <a:pPr lvl="1"/>
            <a:endParaRPr lang="en-US" dirty="0"/>
          </a:p>
        </p:txBody>
      </p:sp>
      <p:pic>
        <p:nvPicPr>
          <p:cNvPr id="4" name="Picture 3" descr="sampl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8088" y="43070"/>
            <a:ext cx="3048000" cy="2048256"/>
          </a:xfrm>
          <a:prstGeom prst="rect">
            <a:avLst/>
          </a:prstGeom>
        </p:spPr>
      </p:pic>
    </p:spTree>
    <p:extLst>
      <p:ext uri="{BB962C8B-B14F-4D97-AF65-F5344CB8AC3E}">
        <p14:creationId xmlns:p14="http://schemas.microsoft.com/office/powerpoint/2010/main" val="237162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765" y="153160"/>
            <a:ext cx="6444974" cy="1143000"/>
          </a:xfrm>
        </p:spPr>
        <p:txBody>
          <a:bodyPr/>
          <a:lstStyle/>
          <a:p>
            <a:r>
              <a:rPr lang="en-US" dirty="0" smtClean="0"/>
              <a:t>Earning a Higher Grade</a:t>
            </a:r>
            <a:endParaRPr lang="en-US" dirty="0"/>
          </a:p>
        </p:txBody>
      </p:sp>
      <p:sp>
        <p:nvSpPr>
          <p:cNvPr id="3" name="Content Placeholder 2"/>
          <p:cNvSpPr>
            <a:spLocks noGrp="1"/>
          </p:cNvSpPr>
          <p:nvPr>
            <p:ph idx="1"/>
          </p:nvPr>
        </p:nvSpPr>
        <p:spPr>
          <a:xfrm>
            <a:off x="214244" y="1426471"/>
            <a:ext cx="5384800" cy="5059017"/>
          </a:xfrm>
        </p:spPr>
        <p:txBody>
          <a:bodyPr>
            <a:normAutofit fontScale="92500" lnSpcReduction="10000"/>
          </a:bodyPr>
          <a:lstStyle/>
          <a:p>
            <a:r>
              <a:rPr lang="en-US" dirty="0" smtClean="0"/>
              <a:t>Here’s our sample again:</a:t>
            </a:r>
          </a:p>
          <a:p>
            <a:pPr lvl="1"/>
            <a:r>
              <a:rPr lang="en-US" dirty="0"/>
              <a:t>Reading Comprehension = 14/ 16 points </a:t>
            </a:r>
            <a:r>
              <a:rPr lang="en-US" dirty="0" smtClean="0"/>
              <a:t>earned (</a:t>
            </a:r>
            <a:r>
              <a:rPr lang="en-US" dirty="0"/>
              <a:t>avg. = 14/ 4 = 3.75)</a:t>
            </a:r>
          </a:p>
          <a:p>
            <a:pPr lvl="1"/>
            <a:r>
              <a:rPr lang="en-US" dirty="0"/>
              <a:t>Analytical Paragraph = 10/ 12 points earned </a:t>
            </a:r>
            <a:r>
              <a:rPr lang="en-US" dirty="0" smtClean="0"/>
              <a:t>(</a:t>
            </a:r>
            <a:r>
              <a:rPr lang="en-US" dirty="0"/>
              <a:t>avg. = 10/ 3 = 3.33)</a:t>
            </a:r>
          </a:p>
          <a:p>
            <a:pPr lvl="1"/>
            <a:r>
              <a:rPr lang="en-US" dirty="0"/>
              <a:t>Independent Writing = 20/ 32 points earned </a:t>
            </a:r>
            <a:r>
              <a:rPr lang="en-US" dirty="0" smtClean="0"/>
              <a:t>(</a:t>
            </a:r>
            <a:r>
              <a:rPr lang="en-US" dirty="0"/>
              <a:t>avg. = 20/ 8 = 2.5)</a:t>
            </a:r>
          </a:p>
          <a:p>
            <a:pPr lvl="1"/>
            <a:r>
              <a:rPr lang="en-US" dirty="0"/>
              <a:t>Independent Reading = 0/ 4 points earned </a:t>
            </a:r>
            <a:r>
              <a:rPr lang="en-US" dirty="0" smtClean="0"/>
              <a:t>(</a:t>
            </a:r>
            <a:r>
              <a:rPr lang="en-US" dirty="0"/>
              <a:t>avg. = 0/ 1 = 0</a:t>
            </a:r>
            <a:r>
              <a:rPr lang="en-US" dirty="0" smtClean="0"/>
              <a:t>)</a:t>
            </a:r>
          </a:p>
          <a:p>
            <a:pPr lvl="1"/>
            <a:endParaRPr lang="en-US" dirty="0"/>
          </a:p>
          <a:p>
            <a:r>
              <a:rPr lang="en-US" dirty="0" smtClean="0"/>
              <a:t>If this student turns in all missing assignments, and revises all low scores, </a:t>
            </a:r>
            <a:r>
              <a:rPr lang="en-US" i="1" dirty="0" smtClean="0"/>
              <a:t>except</a:t>
            </a:r>
            <a:r>
              <a:rPr lang="en-US" dirty="0" smtClean="0"/>
              <a:t> Independent Reading, the final grade would be: 4 + 4 + 4 + 0 = 12, 12/ 4 = 3</a:t>
            </a:r>
          </a:p>
          <a:p>
            <a:r>
              <a:rPr lang="en-US" dirty="0" smtClean="0"/>
              <a:t>The percentage of a 3/ 4 = 75%, which is a final grade of B</a:t>
            </a:r>
            <a:endParaRPr lang="en-US" dirty="0"/>
          </a:p>
        </p:txBody>
      </p:sp>
      <p:pic>
        <p:nvPicPr>
          <p:cNvPr id="4" name="Picture 3" descr="tumblr_n5ndku63Fx1sgx354o1_5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4553" y="1558993"/>
            <a:ext cx="2470436" cy="2317268"/>
          </a:xfrm>
          <a:prstGeom prst="rect">
            <a:avLst/>
          </a:prstGeom>
        </p:spPr>
      </p:pic>
    </p:spTree>
    <p:extLst>
      <p:ext uri="{BB962C8B-B14F-4D97-AF65-F5344CB8AC3E}">
        <p14:creationId xmlns:p14="http://schemas.microsoft.com/office/powerpoint/2010/main" val="2953231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4157" y="274638"/>
            <a:ext cx="3971235" cy="1143000"/>
          </a:xfrm>
        </p:spPr>
        <p:txBody>
          <a:bodyPr/>
          <a:lstStyle/>
          <a:p>
            <a:r>
              <a:rPr lang="en-US" dirty="0" smtClean="0"/>
              <a:t>Success in Class</a:t>
            </a:r>
            <a:endParaRPr lang="en-US" dirty="0"/>
          </a:p>
        </p:txBody>
      </p:sp>
      <p:pic>
        <p:nvPicPr>
          <p:cNvPr id="4" name="Content Placeholder 3" descr="9767878.jpg"/>
          <p:cNvPicPr>
            <a:picLocks noGrp="1" noChangeAspect="1"/>
          </p:cNvPicPr>
          <p:nvPr>
            <p:ph idx="1"/>
          </p:nvPr>
        </p:nvPicPr>
        <p:blipFill>
          <a:blip r:embed="rId2">
            <a:extLst>
              <a:ext uri="{28A0092B-C50C-407E-A947-70E740481C1C}">
                <a14:useLocalDpi xmlns:a14="http://schemas.microsoft.com/office/drawing/2010/main" val="0"/>
              </a:ext>
            </a:extLst>
          </a:blip>
          <a:srcRect l="-7311" r="-7311"/>
          <a:stretch>
            <a:fillRect/>
          </a:stretch>
        </p:blipFill>
        <p:spPr/>
      </p:pic>
    </p:spTree>
    <p:extLst>
      <p:ext uri="{BB962C8B-B14F-4D97-AF65-F5344CB8AC3E}">
        <p14:creationId xmlns:p14="http://schemas.microsoft.com/office/powerpoint/2010/main" val="2936781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591" y="274638"/>
            <a:ext cx="3286539" cy="1143000"/>
          </a:xfrm>
        </p:spPr>
        <p:txBody>
          <a:bodyPr/>
          <a:lstStyle/>
          <a:p>
            <a:r>
              <a:rPr lang="en-US" dirty="0" smtClean="0"/>
              <a:t>Implications</a:t>
            </a:r>
            <a:endParaRPr lang="en-US" dirty="0"/>
          </a:p>
        </p:txBody>
      </p:sp>
      <p:sp>
        <p:nvSpPr>
          <p:cNvPr id="3" name="Content Placeholder 2"/>
          <p:cNvSpPr>
            <a:spLocks noGrp="1"/>
          </p:cNvSpPr>
          <p:nvPr>
            <p:ph idx="1"/>
          </p:nvPr>
        </p:nvSpPr>
        <p:spPr>
          <a:xfrm>
            <a:off x="302591" y="1589157"/>
            <a:ext cx="7620000" cy="4800600"/>
          </a:xfrm>
        </p:spPr>
        <p:txBody>
          <a:bodyPr>
            <a:normAutofit fontScale="92500" lnSpcReduction="10000"/>
          </a:bodyPr>
          <a:lstStyle/>
          <a:p>
            <a:r>
              <a:rPr lang="en-US" dirty="0" smtClean="0"/>
              <a:t>All categories count!</a:t>
            </a:r>
          </a:p>
          <a:p>
            <a:r>
              <a:rPr lang="en-US" dirty="0" smtClean="0"/>
              <a:t>You can revise any assignments in this class, except for tests, quizzes, and finals</a:t>
            </a:r>
          </a:p>
          <a:p>
            <a:r>
              <a:rPr lang="en-US" dirty="0" smtClean="0"/>
              <a:t>All revisions are due no later than 1 week after a progress report</a:t>
            </a:r>
          </a:p>
          <a:p>
            <a:r>
              <a:rPr lang="en-US" dirty="0" smtClean="0"/>
              <a:t>Point-counting does not work</a:t>
            </a:r>
          </a:p>
          <a:p>
            <a:pPr lvl="1"/>
            <a:r>
              <a:rPr lang="en-US" dirty="0" smtClean="0"/>
              <a:t>Our sample student had a total of 64 points attempted, but half of those were in one category (Independent Writing)</a:t>
            </a:r>
          </a:p>
          <a:p>
            <a:pPr lvl="2"/>
            <a:r>
              <a:rPr lang="en-US" dirty="0" smtClean="0"/>
              <a:t>Some assignments occur more often than others, some are more challenging and take more time)</a:t>
            </a:r>
          </a:p>
          <a:p>
            <a:r>
              <a:rPr lang="en-US" dirty="0" smtClean="0"/>
              <a:t>Extra Credit is not an option: Revision and Turning in Missing Assignments is the only way to earn a higher grade</a:t>
            </a:r>
          </a:p>
          <a:p>
            <a:r>
              <a:rPr lang="en-US" dirty="0" smtClean="0"/>
              <a:t>All of the categories must be used to calculate your final grade</a:t>
            </a:r>
          </a:p>
          <a:p>
            <a:r>
              <a:rPr lang="en-US" dirty="0" smtClean="0"/>
              <a:t>This method makes it easier to struggle without failure, while raising the standards for a truly advanced grade of A</a:t>
            </a:r>
          </a:p>
          <a:p>
            <a:r>
              <a:rPr lang="en-US" dirty="0" smtClean="0"/>
              <a:t>I offer tutoring after school</a:t>
            </a:r>
            <a:endParaRPr lang="en-US" dirty="0"/>
          </a:p>
        </p:txBody>
      </p:sp>
      <p:pic>
        <p:nvPicPr>
          <p:cNvPr id="4" name="Picture 3" descr="the-political-implications-of-ignoring-our-own-ignoranc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4161" y="274638"/>
            <a:ext cx="2600187" cy="1644064"/>
          </a:xfrm>
          <a:prstGeom prst="rect">
            <a:avLst/>
          </a:prstGeom>
        </p:spPr>
      </p:pic>
    </p:spTree>
    <p:extLst>
      <p:ext uri="{BB962C8B-B14F-4D97-AF65-F5344CB8AC3E}">
        <p14:creationId xmlns:p14="http://schemas.microsoft.com/office/powerpoint/2010/main" val="4142709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505" y="2139677"/>
            <a:ext cx="7620000" cy="1547191"/>
          </a:xfrm>
        </p:spPr>
        <p:txBody>
          <a:bodyPr/>
          <a:lstStyle/>
          <a:p>
            <a:pPr marL="411480" lvl="1" indent="0">
              <a:buNone/>
            </a:pPr>
            <a:r>
              <a:rPr lang="en-US" dirty="0" err="1"/>
              <a:t>Marzano</a:t>
            </a:r>
            <a:r>
              <a:rPr lang="en-US" dirty="0"/>
              <a:t>, Robert J. </a:t>
            </a:r>
            <a:r>
              <a:rPr lang="en-US" i="1" dirty="0"/>
              <a:t>Classroom Assessment &amp; Grading That Work</a:t>
            </a:r>
            <a:r>
              <a:rPr lang="en-US" dirty="0"/>
              <a:t>. Alexandria, VA: Association for Supervision and Curriculum Development, 2006. Print.</a:t>
            </a:r>
            <a:endParaRPr lang="en-US" dirty="0"/>
          </a:p>
        </p:txBody>
      </p:sp>
      <p:pic>
        <p:nvPicPr>
          <p:cNvPr id="5" name="Picture 4" descr="Works Cit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002" y="132523"/>
            <a:ext cx="2400114" cy="1800086"/>
          </a:xfrm>
          <a:prstGeom prst="rect">
            <a:avLst/>
          </a:prstGeom>
        </p:spPr>
      </p:pic>
      <p:pic>
        <p:nvPicPr>
          <p:cNvPr id="6" name="Picture 5" descr="the e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652" y="3985591"/>
            <a:ext cx="4852633" cy="2474843"/>
          </a:xfrm>
          <a:prstGeom prst="rect">
            <a:avLst/>
          </a:prstGeom>
        </p:spPr>
      </p:pic>
    </p:spTree>
    <p:extLst>
      <p:ext uri="{BB962C8B-B14F-4D97-AF65-F5344CB8AC3E}">
        <p14:creationId xmlns:p14="http://schemas.microsoft.com/office/powerpoint/2010/main" val="2935696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7418"/>
            <a:ext cx="7620000" cy="4800600"/>
          </a:xfrm>
        </p:spPr>
        <p:txBody>
          <a:bodyPr>
            <a:normAutofit/>
          </a:bodyPr>
          <a:lstStyle/>
          <a:p>
            <a:r>
              <a:rPr lang="en-US" sz="3200" dirty="0" smtClean="0"/>
              <a:t>The Power of Zero</a:t>
            </a:r>
          </a:p>
          <a:p>
            <a:r>
              <a:rPr lang="en-US" sz="3200" dirty="0" smtClean="0"/>
              <a:t>The 4-point grading scale</a:t>
            </a:r>
          </a:p>
          <a:p>
            <a:r>
              <a:rPr lang="en-US" sz="3200" dirty="0" smtClean="0"/>
              <a:t>How your grade is calculated with weighted categories based on standards</a:t>
            </a:r>
          </a:p>
          <a:p>
            <a:r>
              <a:rPr lang="en-US" sz="3200" dirty="0" smtClean="0"/>
              <a:t>Class grading scale</a:t>
            </a:r>
          </a:p>
          <a:p>
            <a:r>
              <a:rPr lang="en-US" sz="3200" dirty="0" smtClean="0"/>
              <a:t>How to earn the highest grade possible</a:t>
            </a:r>
          </a:p>
        </p:txBody>
      </p:sp>
      <p:pic>
        <p:nvPicPr>
          <p:cNvPr id="4" name="Picture 3" descr="overview-m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8013" y="375478"/>
            <a:ext cx="1945532" cy="1945532"/>
          </a:xfrm>
          <a:prstGeom prst="rect">
            <a:avLst/>
          </a:prstGeom>
        </p:spPr>
      </p:pic>
    </p:spTree>
    <p:extLst>
      <p:ext uri="{BB962C8B-B14F-4D97-AF65-F5344CB8AC3E}">
        <p14:creationId xmlns:p14="http://schemas.microsoft.com/office/powerpoint/2010/main" val="3599339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Power of Zero</a:t>
            </a:r>
            <a:endParaRPr lang="en-US" dirty="0"/>
          </a:p>
        </p:txBody>
      </p:sp>
      <p:sp>
        <p:nvSpPr>
          <p:cNvPr id="3" name="Content Placeholder 2"/>
          <p:cNvSpPr>
            <a:spLocks noGrp="1"/>
          </p:cNvSpPr>
          <p:nvPr>
            <p:ph idx="1"/>
          </p:nvPr>
        </p:nvSpPr>
        <p:spPr>
          <a:xfrm>
            <a:off x="457200" y="1600199"/>
            <a:ext cx="7620000" cy="5059017"/>
          </a:xfrm>
        </p:spPr>
        <p:txBody>
          <a:bodyPr>
            <a:normAutofit lnSpcReduction="10000"/>
          </a:bodyPr>
          <a:lstStyle/>
          <a:p>
            <a:r>
              <a:rPr lang="en-US" dirty="0" smtClean="0"/>
              <a:t>Pretend you have been hired to measure the average desert temperature for one week.</a:t>
            </a:r>
          </a:p>
          <a:p>
            <a:r>
              <a:rPr lang="en-US" dirty="0" smtClean="0"/>
              <a:t>Each day, you go outside at noon, and using an accurate thermometer you record the temp.</a:t>
            </a:r>
          </a:p>
          <a:p>
            <a:r>
              <a:rPr lang="en-US" dirty="0" smtClean="0"/>
              <a:t>However, on two days, the thermometer is malfunctioning.</a:t>
            </a:r>
          </a:p>
          <a:p>
            <a:r>
              <a:rPr lang="en-US" dirty="0" smtClean="0"/>
              <a:t>Day 1: 99 degrees</a:t>
            </a:r>
          </a:p>
          <a:p>
            <a:r>
              <a:rPr lang="en-US" dirty="0" smtClean="0"/>
              <a:t>Day 2: 101 degrees</a:t>
            </a:r>
          </a:p>
          <a:p>
            <a:r>
              <a:rPr lang="en-US" dirty="0" smtClean="0"/>
              <a:t>Day 3: 100 degrees</a:t>
            </a:r>
          </a:p>
          <a:p>
            <a:r>
              <a:rPr lang="en-US" dirty="0" smtClean="0"/>
              <a:t>Day 4: 0 degrees</a:t>
            </a:r>
          </a:p>
          <a:p>
            <a:r>
              <a:rPr lang="en-US" dirty="0" smtClean="0"/>
              <a:t>Day 5: 102 degrees</a:t>
            </a:r>
          </a:p>
          <a:p>
            <a:r>
              <a:rPr lang="en-US" dirty="0" smtClean="0"/>
              <a:t>Day 6: 98 degrees</a:t>
            </a:r>
          </a:p>
          <a:p>
            <a:r>
              <a:rPr lang="en-US" dirty="0" smtClean="0"/>
              <a:t>Day 7: 0 degrees</a:t>
            </a:r>
          </a:p>
          <a:p>
            <a:r>
              <a:rPr lang="en-US" dirty="0" smtClean="0"/>
              <a:t>What is the average?</a:t>
            </a:r>
            <a:endParaRPr lang="en-US" dirty="0"/>
          </a:p>
        </p:txBody>
      </p:sp>
      <p:pic>
        <p:nvPicPr>
          <p:cNvPr id="4" name="Picture 3" descr="zero_hour_cloc_45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5613" y="274638"/>
            <a:ext cx="1803952" cy="1198626"/>
          </a:xfrm>
          <a:prstGeom prst="rect">
            <a:avLst/>
          </a:prstGeom>
        </p:spPr>
      </p:pic>
      <p:pic>
        <p:nvPicPr>
          <p:cNvPr id="5" name="Picture 4" descr="tankless-water-heater-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2650" y="3688523"/>
            <a:ext cx="3096915" cy="2740770"/>
          </a:xfrm>
          <a:prstGeom prst="rect">
            <a:avLst/>
          </a:prstGeom>
        </p:spPr>
      </p:pic>
    </p:spTree>
    <p:extLst>
      <p:ext uri="{BB962C8B-B14F-4D97-AF65-F5344CB8AC3E}">
        <p14:creationId xmlns:p14="http://schemas.microsoft.com/office/powerpoint/2010/main" val="1917906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Average 7-day temp. is…</a:t>
            </a:r>
            <a:endParaRPr lang="en-US" dirty="0"/>
          </a:p>
        </p:txBody>
      </p:sp>
      <p:sp>
        <p:nvSpPr>
          <p:cNvPr id="3" name="Content Placeholder 2"/>
          <p:cNvSpPr>
            <a:spLocks noGrp="1"/>
          </p:cNvSpPr>
          <p:nvPr>
            <p:ph idx="1"/>
          </p:nvPr>
        </p:nvSpPr>
        <p:spPr/>
        <p:txBody>
          <a:bodyPr/>
          <a:lstStyle/>
          <a:p>
            <a:r>
              <a:rPr lang="en-US" dirty="0" smtClean="0"/>
              <a:t>Adding all 7 numbers up = 500</a:t>
            </a:r>
          </a:p>
          <a:p>
            <a:r>
              <a:rPr lang="en-US" dirty="0" smtClean="0"/>
              <a:t>Dividing by 7 = 71 degrees</a:t>
            </a:r>
          </a:p>
          <a:p>
            <a:r>
              <a:rPr lang="en-US" dirty="0" smtClean="0"/>
              <a:t>Is 71 degrees the true average temp for the week?</a:t>
            </a:r>
          </a:p>
          <a:p>
            <a:r>
              <a:rPr lang="en-US" dirty="0" smtClean="0"/>
              <a:t>What are the implications?</a:t>
            </a:r>
          </a:p>
          <a:p>
            <a:r>
              <a:rPr lang="en-US" dirty="0" smtClean="0"/>
              <a:t>How could this problem be resolved? </a:t>
            </a:r>
            <a:endParaRPr lang="en-US" dirty="0"/>
          </a:p>
        </p:txBody>
      </p:sp>
      <p:pic>
        <p:nvPicPr>
          <p:cNvPr id="4" name="Picture 3"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309" y="3833191"/>
            <a:ext cx="3771900" cy="2159000"/>
          </a:xfrm>
          <a:prstGeom prst="rect">
            <a:avLst/>
          </a:prstGeom>
        </p:spPr>
      </p:pic>
    </p:spTree>
    <p:extLst>
      <p:ext uri="{BB962C8B-B14F-4D97-AF65-F5344CB8AC3E}">
        <p14:creationId xmlns:p14="http://schemas.microsoft.com/office/powerpoint/2010/main" val="474599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Averages Can Mislead</a:t>
            </a:r>
            <a:endParaRPr lang="en-US" dirty="0"/>
          </a:p>
        </p:txBody>
      </p:sp>
      <p:pic>
        <p:nvPicPr>
          <p:cNvPr id="4" name="Content Placeholder 3" descr="MCWJF_PF9S.png"/>
          <p:cNvPicPr>
            <a:picLocks noGrp="1" noChangeAspect="1"/>
          </p:cNvPicPr>
          <p:nvPr>
            <p:ph idx="1"/>
          </p:nvPr>
        </p:nvPicPr>
        <p:blipFill>
          <a:blip r:embed="rId2">
            <a:extLst>
              <a:ext uri="{28A0092B-C50C-407E-A947-70E740481C1C}">
                <a14:useLocalDpi xmlns:a14="http://schemas.microsoft.com/office/drawing/2010/main" val="0"/>
              </a:ext>
            </a:extLst>
          </a:blip>
          <a:srcRect t="-9353" b="-9353"/>
          <a:stretch>
            <a:fillRect/>
          </a:stretch>
        </p:blipFill>
        <p:spPr>
          <a:xfrm>
            <a:off x="536881" y="1089890"/>
            <a:ext cx="7620000" cy="4800600"/>
          </a:xfrm>
        </p:spPr>
      </p:pic>
    </p:spTree>
    <p:extLst>
      <p:ext uri="{BB962C8B-B14F-4D97-AF65-F5344CB8AC3E}">
        <p14:creationId xmlns:p14="http://schemas.microsoft.com/office/powerpoint/2010/main" val="1685219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Averages Can Mislead</a:t>
            </a:r>
          </a:p>
        </p:txBody>
      </p:sp>
      <p:pic>
        <p:nvPicPr>
          <p:cNvPr id="8" name="Content Placeholder 7" descr="plan_thinkingip1.gif"/>
          <p:cNvPicPr>
            <a:picLocks noGrp="1" noChangeAspect="1"/>
          </p:cNvPicPr>
          <p:nvPr>
            <p:ph idx="1"/>
          </p:nvPr>
        </p:nvPicPr>
        <p:blipFill>
          <a:blip r:embed="rId2">
            <a:extLst>
              <a:ext uri="{28A0092B-C50C-407E-A947-70E740481C1C}">
                <a14:useLocalDpi xmlns:a14="http://schemas.microsoft.com/office/drawing/2010/main" val="0"/>
              </a:ext>
            </a:extLst>
          </a:blip>
          <a:srcRect l="-8642" r="-8642"/>
          <a:stretch>
            <a:fillRect/>
          </a:stretch>
        </p:blipFill>
        <p:spPr/>
      </p:pic>
    </p:spTree>
    <p:extLst>
      <p:ext uri="{BB962C8B-B14F-4D97-AF65-F5344CB8AC3E}">
        <p14:creationId xmlns:p14="http://schemas.microsoft.com/office/powerpoint/2010/main" val="3034173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Graded Assignments</a:t>
            </a:r>
            <a:endParaRPr lang="en-US" dirty="0"/>
          </a:p>
        </p:txBody>
      </p:sp>
      <p:pic>
        <p:nvPicPr>
          <p:cNvPr id="4" name="Content Placeholder 3" descr="Four_Layers_0.jpg"/>
          <p:cNvPicPr>
            <a:picLocks noGrp="1" noChangeAspect="1"/>
          </p:cNvPicPr>
          <p:nvPr>
            <p:ph idx="1"/>
          </p:nvPr>
        </p:nvPicPr>
        <p:blipFill>
          <a:blip r:embed="rId2" cstate="print">
            <a:extLst>
              <a:ext uri="{28A0092B-C50C-407E-A947-70E740481C1C}">
                <a14:useLocalDpi xmlns:a14="http://schemas.microsoft.com/office/drawing/2010/main" val="0"/>
              </a:ext>
            </a:extLst>
          </a:blip>
          <a:srcRect t="2750" b="2750"/>
          <a:stretch>
            <a:fillRect/>
          </a:stretch>
        </p:blipFill>
        <p:spPr/>
      </p:pic>
    </p:spTree>
    <p:extLst>
      <p:ext uri="{BB962C8B-B14F-4D97-AF65-F5344CB8AC3E}">
        <p14:creationId xmlns:p14="http://schemas.microsoft.com/office/powerpoint/2010/main" val="1313449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7635" y="2731177"/>
            <a:ext cx="7620000" cy="3762387"/>
          </a:xfrm>
        </p:spPr>
        <p:txBody>
          <a:bodyPr>
            <a:normAutofit/>
          </a:bodyPr>
          <a:lstStyle/>
          <a:p>
            <a:r>
              <a:rPr lang="en-US" dirty="0" smtClean="0"/>
              <a:t>Standards-based grading avoids the pitfalls of averages by dividing points into categories that are based on discrete skills, not overall points earned, so your grade is based on true overall knowledge in each skill area</a:t>
            </a:r>
          </a:p>
          <a:p>
            <a:r>
              <a:rPr lang="en-US" dirty="0" smtClean="0"/>
              <a:t>Your grade is divided into categories based on the Common Core State Standards</a:t>
            </a:r>
          </a:p>
          <a:p>
            <a:r>
              <a:rPr lang="en-US" dirty="0" smtClean="0"/>
              <a:t>Most categories have at least 3 assignments each, ALL ASSIGNMENTS WORTH 4 POINTS, corresponding to the Depth of Knowledge levels, which also align with Smarter Balance Testing as well as your GPA</a:t>
            </a:r>
          </a:p>
        </p:txBody>
      </p:sp>
      <p:pic>
        <p:nvPicPr>
          <p:cNvPr id="6" name="Picture 5" descr="standard.jpg"/>
          <p:cNvPicPr>
            <a:picLocks noChangeAspect="1"/>
          </p:cNvPicPr>
          <p:nvPr/>
        </p:nvPicPr>
        <p:blipFill rotWithShape="1">
          <a:blip r:embed="rId2">
            <a:extLst>
              <a:ext uri="{28A0092B-C50C-407E-A947-70E740481C1C}">
                <a14:useLocalDpi xmlns:a14="http://schemas.microsoft.com/office/drawing/2010/main" val="0"/>
              </a:ext>
            </a:extLst>
          </a:blip>
          <a:srcRect b="7387"/>
          <a:stretch/>
        </p:blipFill>
        <p:spPr>
          <a:xfrm>
            <a:off x="2032000" y="441822"/>
            <a:ext cx="4567475" cy="2033690"/>
          </a:xfrm>
          <a:prstGeom prst="rect">
            <a:avLst/>
          </a:prstGeom>
        </p:spPr>
      </p:pic>
    </p:spTree>
    <p:extLst>
      <p:ext uri="{BB962C8B-B14F-4D97-AF65-F5344CB8AC3E}">
        <p14:creationId xmlns:p14="http://schemas.microsoft.com/office/powerpoint/2010/main" val="2161490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887843" cy="907014"/>
          </a:xfrm>
        </p:spPr>
        <p:txBody>
          <a:bodyPr/>
          <a:lstStyle/>
          <a:p>
            <a:r>
              <a:rPr lang="en-US" dirty="0" smtClean="0"/>
              <a:t>Standards-based grade book</a:t>
            </a:r>
            <a:endParaRPr lang="en-US" dirty="0"/>
          </a:p>
        </p:txBody>
      </p:sp>
      <p:sp>
        <p:nvSpPr>
          <p:cNvPr id="3" name="Content Placeholder 2"/>
          <p:cNvSpPr>
            <a:spLocks noGrp="1"/>
          </p:cNvSpPr>
          <p:nvPr>
            <p:ph idx="1"/>
          </p:nvPr>
        </p:nvSpPr>
        <p:spPr/>
        <p:txBody>
          <a:bodyPr/>
          <a:lstStyle/>
          <a:p>
            <a:r>
              <a:rPr lang="en-US" dirty="0" smtClean="0"/>
              <a:t>Example:</a:t>
            </a:r>
            <a:endParaRPr lang="en-US" dirty="0"/>
          </a:p>
          <a:p>
            <a:pPr lvl="1"/>
            <a:r>
              <a:rPr lang="en-US" dirty="0"/>
              <a:t>Reading Comprehension = 4 assignments, 16 points </a:t>
            </a:r>
            <a:r>
              <a:rPr lang="en-US" dirty="0" smtClean="0"/>
              <a:t>possible</a:t>
            </a:r>
            <a:endParaRPr lang="en-US" dirty="0"/>
          </a:p>
          <a:p>
            <a:pPr lvl="1"/>
            <a:r>
              <a:rPr lang="en-US" dirty="0"/>
              <a:t>Analytical Paragraph = 3 assignments, 12 points possible</a:t>
            </a:r>
          </a:p>
          <a:p>
            <a:pPr lvl="1"/>
            <a:r>
              <a:rPr lang="en-US" dirty="0"/>
              <a:t>Independent Writing = 8 assignments, 32 points possible</a:t>
            </a:r>
          </a:p>
          <a:p>
            <a:pPr lvl="1"/>
            <a:r>
              <a:rPr lang="en-US" dirty="0"/>
              <a:t>Independent Reading = 1 assignment, 4 points possible</a:t>
            </a:r>
          </a:p>
          <a:p>
            <a:r>
              <a:rPr lang="en-US" dirty="0" smtClean="0"/>
              <a:t>For your final class grade, each category is averaged individually, then all categories are averaged &amp; converted to a percentage</a:t>
            </a:r>
          </a:p>
          <a:p>
            <a:r>
              <a:rPr lang="en-US" dirty="0" smtClean="0"/>
              <a:t>Most standards-based categories are given equal weight, so here you would have each worth 25% of your grade, regardless of how many individual assignments are used</a:t>
            </a:r>
          </a:p>
          <a:p>
            <a:r>
              <a:rPr lang="en-US" dirty="0" smtClean="0"/>
              <a:t>Let’s look at a sample…</a:t>
            </a:r>
          </a:p>
        </p:txBody>
      </p:sp>
      <p:pic>
        <p:nvPicPr>
          <p:cNvPr id="4" name="Picture 3" descr="categories.jpg"/>
          <p:cNvPicPr>
            <a:picLocks noChangeAspect="1"/>
          </p:cNvPicPr>
          <p:nvPr/>
        </p:nvPicPr>
        <p:blipFill rotWithShape="1">
          <a:blip r:embed="rId2">
            <a:extLst>
              <a:ext uri="{28A0092B-C50C-407E-A947-70E740481C1C}">
                <a14:useLocalDpi xmlns:a14="http://schemas.microsoft.com/office/drawing/2010/main" val="0"/>
              </a:ext>
            </a:extLst>
          </a:blip>
          <a:srcRect l="18049" r="18087" b="18780"/>
          <a:stretch/>
        </p:blipFill>
        <p:spPr>
          <a:xfrm>
            <a:off x="5256695" y="0"/>
            <a:ext cx="2573130" cy="1934058"/>
          </a:xfrm>
          <a:prstGeom prst="rect">
            <a:avLst/>
          </a:prstGeom>
        </p:spPr>
      </p:pic>
    </p:spTree>
    <p:extLst>
      <p:ext uri="{BB962C8B-B14F-4D97-AF65-F5344CB8AC3E}">
        <p14:creationId xmlns:p14="http://schemas.microsoft.com/office/powerpoint/2010/main" val="22464413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154</TotalTime>
  <Words>1028</Words>
  <Application>Microsoft Macintosh PowerPoint</Application>
  <PresentationFormat>On-screen Show (4:3)</PresentationFormat>
  <Paragraphs>91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Adjacency</vt:lpstr>
      <vt:lpstr>Understanding Grades</vt:lpstr>
      <vt:lpstr>PowerPoint Presentation</vt:lpstr>
      <vt:lpstr>The Power of Zero</vt:lpstr>
      <vt:lpstr>The Average 7-day temp. is…</vt:lpstr>
      <vt:lpstr>Why Averages Can Mislead</vt:lpstr>
      <vt:lpstr>Why Averages Can Mislead</vt:lpstr>
      <vt:lpstr>Your Graded Assignments</vt:lpstr>
      <vt:lpstr>PowerPoint Presentation</vt:lpstr>
      <vt:lpstr>Standards-based grade book</vt:lpstr>
      <vt:lpstr>Sample Standards-based grades:</vt:lpstr>
      <vt:lpstr>Class Grading Scale</vt:lpstr>
      <vt:lpstr>Sample Grade</vt:lpstr>
      <vt:lpstr>Earning a Higher Grade</vt:lpstr>
      <vt:lpstr>Success in Class</vt:lpstr>
      <vt:lpstr>Implications</vt:lpstr>
      <vt:lpstr>PowerPoint Presentation</vt:lpstr>
    </vt:vector>
  </TitlesOfParts>
  <Company>rock n' fuckin' roll!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Grades</dc:title>
  <dc:creator>Aaron Pores</dc:creator>
  <cp:lastModifiedBy>Aaron Pores</cp:lastModifiedBy>
  <cp:revision>18</cp:revision>
  <dcterms:created xsi:type="dcterms:W3CDTF">2015-09-05T20:42:00Z</dcterms:created>
  <dcterms:modified xsi:type="dcterms:W3CDTF">2015-09-05T23:16:30Z</dcterms:modified>
</cp:coreProperties>
</file>